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embeddedFontLst>
    <p:embeddedFont>
      <p:font typeface="Helvetica Neue" panose="02000503000000020004" pitchFamily="2" charset="0"/>
      <p:regular r:id="rId7"/>
      <p:bold r:id="rId8"/>
      <p:italic r:id="rId9"/>
      <p:boldItalic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hZf0KtXelUa/jGja/HuwQwyHD7W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88"/>
    <p:restoredTop sz="94667"/>
  </p:normalViewPr>
  <p:slideViewPr>
    <p:cSldViewPr snapToGrid="0">
      <p:cViewPr varScale="1">
        <p:scale>
          <a:sx n="90" d="100"/>
          <a:sy n="90" d="100"/>
        </p:scale>
        <p:origin x="240" y="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791caff86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4" name="Google Shape;224;g2791caff865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5" name="Google Shape;225;g2791caff865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2" name="Google Shape;23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8" name="Google Shape;23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5" name="Google Shape;24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noFill/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8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8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3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13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4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4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14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5" name="Google Shape;85;p17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6" name="Google Shape;86;p17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7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7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9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sp>
          <p:nvSpPr>
            <p:cNvPr id="91" name="Google Shape;91;p19"/>
            <p:cNvSpPr/>
            <p:nvPr/>
          </p:nvSpPr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19"/>
            <p:cNvSpPr/>
            <p:nvPr/>
          </p:nvSpPr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" name="Google Shape;93;p1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9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20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sp>
          <p:nvSpPr>
            <p:cNvPr id="98" name="Google Shape;98;p20"/>
            <p:cNvSpPr/>
            <p:nvPr/>
          </p:nvSpPr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0"/>
            <p:cNvSpPr/>
            <p:nvPr/>
          </p:nvSpPr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" name="Google Shape;100;p2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0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1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07" name="Google Shape;107;p21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sp>
          <p:nvSpPr>
            <p:cNvPr id="108" name="Google Shape;108;p21"/>
            <p:cNvSpPr/>
            <p:nvPr/>
          </p:nvSpPr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1"/>
            <p:cNvSpPr/>
            <p:nvPr/>
          </p:nvSpPr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22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sp>
          <p:nvSpPr>
            <p:cNvPr id="112" name="Google Shape;112;p22"/>
            <p:cNvSpPr/>
            <p:nvPr/>
          </p:nvSpPr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2"/>
            <p:cNvSpPr/>
            <p:nvPr/>
          </p:nvSpPr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4" name="Google Shape;114;p22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2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2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3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9" name="Google Shape;119;p23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20;p23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23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23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24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6" name="Google Shape;126;p24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4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24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15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1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5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5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5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1" name="Google Shape;131;p25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2" name="Google Shape;132;p25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25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4" name="Google Shape;134;p25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6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7" name="Google Shape;137;p26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8" name="Google Shape;138;p26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26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0" name="Google Shape;140;p26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3" name="Google Shape;143;p27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4"/>
          </a:xfrm>
        </p:grpSpPr>
        <p:sp>
          <p:nvSpPr>
            <p:cNvPr id="144" name="Google Shape;144;p27"/>
            <p:cNvSpPr/>
            <p:nvPr/>
          </p:nvSpPr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7"/>
            <p:cNvSpPr/>
            <p:nvPr/>
          </p:nvSpPr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46" name="Google Shape;146;p2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7" name="Google Shape;147;p2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2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9" name="Google Shape;149;p2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2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2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2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2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6" name="Google Shape;156;p28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4"/>
          </a:xfrm>
        </p:grpSpPr>
        <p:sp>
          <p:nvSpPr>
            <p:cNvPr id="157" name="Google Shape;157;p28"/>
            <p:cNvSpPr/>
            <p:nvPr/>
          </p:nvSpPr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8"/>
            <p:cNvSpPr/>
            <p:nvPr/>
          </p:nvSpPr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59" name="Google Shape;159;p2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0" name="Google Shape;160;p2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2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2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2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2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2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2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29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4"/>
          </a:xfrm>
        </p:grpSpPr>
        <p:sp>
          <p:nvSpPr>
            <p:cNvPr id="170" name="Google Shape;170;p29"/>
            <p:cNvSpPr/>
            <p:nvPr/>
          </p:nvSpPr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9"/>
            <p:cNvSpPr/>
            <p:nvPr/>
          </p:nvSpPr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72" name="Google Shape;172;p2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3" name="Google Shape;173;p2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2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2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2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2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2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2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0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2" name="Google Shape;182;p30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4"/>
          </a:xfrm>
        </p:grpSpPr>
        <p:sp>
          <p:nvSpPr>
            <p:cNvPr id="183" name="Google Shape;183;p30"/>
            <p:cNvSpPr/>
            <p:nvPr/>
          </p:nvSpPr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30"/>
            <p:cNvSpPr/>
            <p:nvPr/>
          </p:nvSpPr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85" name="Google Shape;185;p30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6" name="Google Shape;186;p30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30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30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30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30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30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30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31"/>
          <p:cNvSpPr/>
          <p:nvPr/>
        </p:nvSpPr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3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3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3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32"/>
          <p:cNvSpPr/>
          <p:nvPr/>
        </p:nvSpPr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3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3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3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33"/>
          <p:cNvSpPr/>
          <p:nvPr/>
        </p:nvSpPr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3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3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4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34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4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34"/>
          <p:cNvSpPr/>
          <p:nvPr/>
        </p:nvSpPr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34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34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5" name="Google Shape;25;p18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6" name="Google Shape;26;p18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18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8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1" name="Google Shape;31;p16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2" name="Google Shape;32;p1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16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6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/>
          <p:nvPr/>
        </p:nvSpPr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" name="Google Shape;38;p6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9" name="Google Shape;39;p6"/>
          <p:cNvSpPr/>
          <p:nvPr/>
        </p:nvSpPr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7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noFill/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9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9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9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noFill/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10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0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noFill/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1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791caff865_0_0"/>
          <p:cNvSpPr txBox="1">
            <a:spLocks noGrp="1"/>
          </p:cNvSpPr>
          <p:nvPr>
            <p:ph type="body" idx="2"/>
          </p:nvPr>
        </p:nvSpPr>
        <p:spPr>
          <a:xfrm>
            <a:off x="1754250" y="1973400"/>
            <a:ext cx="8683500" cy="14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None/>
            </a:pPr>
            <a:r>
              <a:rPr lang="fr-FR" b="1" dirty="0" err="1"/>
              <a:t>Módulo</a:t>
            </a:r>
            <a:r>
              <a:rPr lang="fr-FR" b="1" dirty="0"/>
              <a:t> 2.1 – </a:t>
            </a:r>
            <a:r>
              <a:rPr lang="fr-FR" b="1" dirty="0" err="1"/>
              <a:t>Preparación</a:t>
            </a:r>
            <a:r>
              <a:rPr lang="fr-FR" b="1" dirty="0"/>
              <a:t> para la </a:t>
            </a:r>
            <a:r>
              <a:rPr lang="fr-FR" b="1" dirty="0" err="1"/>
              <a:t>Capacitación</a:t>
            </a:r>
            <a:endParaRPr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6144D6-18B3-2A18-8370-7557879402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5774" y="5057508"/>
            <a:ext cx="4426226" cy="168122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100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Char char="•"/>
            </a:pPr>
            <a:r>
              <a:rPr lang="fr-FR" sz="3200">
                <a:latin typeface="Calibri"/>
                <a:ea typeface="Calibri"/>
                <a:cs typeface="Calibri"/>
                <a:sym typeface="Calibri"/>
              </a:rPr>
              <a:t>¿Qué viene a su mente cuando piensa en una capacitación de alta calidad?</a:t>
            </a:r>
            <a:endParaRPr/>
          </a:p>
          <a:p>
            <a:pPr marL="228600" lvl="0" indent="-254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None/>
            </a:pP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Char char="•"/>
            </a:pPr>
            <a:r>
              <a:rPr lang="fr-FR" sz="3200">
                <a:latin typeface="Calibri"/>
                <a:ea typeface="Calibri"/>
                <a:cs typeface="Calibri"/>
                <a:sym typeface="Calibri"/>
              </a:rPr>
              <a:t>¿Qué viene a su mente cuando piensa en una capacitación que no es útil?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fr-FR"/>
              <a:t>Lluvia de ideas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"/>
          <p:cNvSpPr txBox="1">
            <a:spLocks noGrp="1"/>
          </p:cNvSpPr>
          <p:nvPr>
            <p:ph type="body" idx="2"/>
          </p:nvPr>
        </p:nvSpPr>
        <p:spPr>
          <a:xfrm>
            <a:off x="656021" y="2681237"/>
            <a:ext cx="10820100" cy="37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/>
          </a:p>
          <a:p>
            <a:pPr marL="228600" lvl="0" indent="-508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None/>
            </a:pPr>
            <a:endParaRPr/>
          </a:p>
        </p:txBody>
      </p:sp>
      <p:sp>
        <p:nvSpPr>
          <p:cNvPr id="241" name="Google Shape;241;p3"/>
          <p:cNvSpPr txBox="1"/>
          <p:nvPr/>
        </p:nvSpPr>
        <p:spPr>
          <a:xfrm>
            <a:off x="656025" y="1751649"/>
            <a:ext cx="11063100" cy="33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b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objetivo del UASC TOT es preparar</a:t>
            </a:r>
            <a:r>
              <a:rPr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 para asumir el rol de facilitador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parejas</a:t>
            </a: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ha</a:t>
            </a:r>
            <a:r>
              <a:rPr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</a:t>
            </a: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una lista en un rotafolio de las acciones clave que necesitaría realizar antes, durante y después de facilitar una capacitación sobre </a:t>
            </a:r>
            <a:r>
              <a:rPr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niñez no acompañada y separada</a:t>
            </a: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</a:t>
            </a:r>
            <a:r>
              <a:rPr lang="fr-FR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</a:t>
            </a:r>
            <a:r>
              <a:rPr lang="fr-FR" sz="18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preocupe por la logística, solo consider</a:t>
            </a:r>
            <a:r>
              <a:rPr lang="fr-FR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fr-FR" sz="18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los pasos necesarios para estar preparado para impartir el contenido de una capacitación sobre </a:t>
            </a:r>
            <a:r>
              <a:rPr lang="fr-FR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niñez no acompañada y separada</a:t>
            </a:r>
            <a:r>
              <a:rPr lang="fr-FR" sz="18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i="1"/>
          </a:p>
          <a:p>
            <a:pPr marL="0" marR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Tom</a:t>
            </a:r>
            <a:r>
              <a:rPr lang="fr-FR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15 minutos para preparar los rotafolios y exhibirlos.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Luego</a:t>
            </a: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tom</a:t>
            </a:r>
            <a:r>
              <a:rPr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10 minutos para caminar por el salón y leer las listas de los demás.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fr-FR"/>
              <a:t>Actividad 1 - Prepararse para facilitar la capacitación sobre niñez no acompañada y separada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"/>
          <p:cNvSpPr txBox="1">
            <a:spLocks noGrp="1"/>
          </p:cNvSpPr>
          <p:nvPr>
            <p:ph type="body" idx="2"/>
          </p:nvPr>
        </p:nvSpPr>
        <p:spPr>
          <a:xfrm>
            <a:off x="656025" y="2154224"/>
            <a:ext cx="10820100" cy="418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457200" lvl="0" indent="-4064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17647"/>
              <a:buNone/>
            </a:pPr>
            <a:r>
              <a:rPr lang="es-ES_tradnl" b="1" noProof="1">
                <a:latin typeface="Calibri" panose="020F0502020204030204" pitchFamily="34" charset="0"/>
                <a:cs typeface="Calibri" panose="020F0502020204030204" pitchFamily="34" charset="0"/>
              </a:rPr>
              <a:t>Familiaricese con la estructura y el contenido del curso</a:t>
            </a:r>
            <a:endParaRPr lang="es-ES_tradnl" noProof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75023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17647"/>
              <a:buFont typeface="Arial"/>
              <a:buChar char="•"/>
            </a:pPr>
            <a:r>
              <a:rPr lang="es-ES_tradnl" noProof="1">
                <a:latin typeface="Calibri" panose="020F0502020204030204" pitchFamily="34" charset="0"/>
                <a:cs typeface="Calibri" panose="020F0502020204030204" pitchFamily="34" charset="0"/>
              </a:rPr>
              <a:t>Revise los objetivos, metas y agenda del curso.</a:t>
            </a:r>
          </a:p>
          <a:p>
            <a:pPr marL="457200" lvl="0" indent="-375023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17647"/>
              <a:buFont typeface="Arial"/>
              <a:buChar char="•"/>
            </a:pPr>
            <a:r>
              <a:rPr lang="es-ES_tradnl" noProof="1">
                <a:latin typeface="Calibri" panose="020F0502020204030204" pitchFamily="34" charset="0"/>
                <a:cs typeface="Calibri" panose="020F0502020204030204" pitchFamily="34" charset="0"/>
              </a:rPr>
              <a:t>Lea cada sesión para obtener un panorama de lo que se cubre y los vínculos que existen entre sesiones y temas.</a:t>
            </a:r>
          </a:p>
          <a:p>
            <a:pPr marL="457200" lvl="0" indent="-4064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17647"/>
              <a:buNone/>
            </a:pPr>
            <a:r>
              <a:rPr lang="es-ES_tradnl" b="1" noProof="1">
                <a:latin typeface="Calibri" panose="020F0502020204030204" pitchFamily="34" charset="0"/>
                <a:cs typeface="Calibri" panose="020F0502020204030204" pitchFamily="34" charset="0"/>
              </a:rPr>
              <a:t>Si hay más de un facilitador</a:t>
            </a:r>
            <a:endParaRPr lang="es-ES_tradnl" noProof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75023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17647"/>
              <a:buFont typeface="Arial"/>
              <a:buChar char="•"/>
            </a:pPr>
            <a:r>
              <a:rPr lang="es-ES_tradnl" noProof="1">
                <a:latin typeface="Calibri" panose="020F0502020204030204" pitchFamily="34" charset="0"/>
                <a:cs typeface="Calibri" panose="020F0502020204030204" pitchFamily="34" charset="0"/>
              </a:rPr>
              <a:t>Acordar quién liderará la facilitación de cada sesión.</a:t>
            </a:r>
          </a:p>
          <a:p>
            <a:pPr marL="457200" lvl="0" indent="-4064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17647"/>
              <a:buNone/>
            </a:pPr>
            <a:r>
              <a:rPr lang="es-ES_tradnl" b="1" noProof="1">
                <a:latin typeface="Calibri" panose="020F0502020204030204" pitchFamily="34" charset="0"/>
                <a:cs typeface="Calibri" panose="020F0502020204030204" pitchFamily="34" charset="0"/>
              </a:rPr>
              <a:t>Si es posible</a:t>
            </a:r>
            <a:endParaRPr lang="es-ES_tradnl" noProof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75023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17647"/>
              <a:buFont typeface="Arial"/>
              <a:buChar char="•"/>
            </a:pPr>
            <a:r>
              <a:rPr lang="es-ES_tradnl" noProof="1">
                <a:latin typeface="Calibri" panose="020F0502020204030204" pitchFamily="34" charset="0"/>
                <a:cs typeface="Calibri" panose="020F0502020204030204" pitchFamily="34" charset="0"/>
              </a:rPr>
              <a:t>Recopilar información sobre los participantes.</a:t>
            </a:r>
          </a:p>
          <a:p>
            <a:pPr marL="457200" lvl="0" indent="-4064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17647"/>
              <a:buNone/>
            </a:pPr>
            <a:r>
              <a:rPr lang="es-ES_tradnl" b="1" noProof="1">
                <a:latin typeface="Calibri" panose="020F0502020204030204" pitchFamily="34" charset="0"/>
                <a:cs typeface="Calibri" panose="020F0502020204030204" pitchFamily="34" charset="0"/>
              </a:rPr>
              <a:t>Preparación detallada</a:t>
            </a:r>
            <a:endParaRPr lang="es-ES_tradnl" noProof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75023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17647"/>
              <a:buFont typeface="Arial"/>
              <a:buChar char="•"/>
            </a:pPr>
            <a:r>
              <a:rPr lang="es-ES_tradnl" noProof="1">
                <a:latin typeface="Calibri" panose="020F0502020204030204" pitchFamily="34" charset="0"/>
                <a:cs typeface="Calibri" panose="020F0502020204030204" pitchFamily="34" charset="0"/>
              </a:rPr>
              <a:t>Realizar una preparación minuciosa para impartir las sesiones que facilitará.</a:t>
            </a:r>
          </a:p>
          <a:p>
            <a:pPr marL="228600" lvl="0" indent="-508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17647"/>
              <a:buFont typeface="Arial"/>
              <a:buNone/>
            </a:pP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ct val="117647"/>
              <a:buNone/>
            </a:pPr>
            <a:endParaRPr dirty="0"/>
          </a:p>
        </p:txBody>
      </p:sp>
      <p:sp>
        <p:nvSpPr>
          <p:cNvPr id="248" name="Google Shape;248;p4"/>
          <p:cNvSpPr txBox="1"/>
          <p:nvPr/>
        </p:nvSpPr>
        <p:spPr>
          <a:xfrm>
            <a:off x="10496550" y="1139309"/>
            <a:ext cx="127635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Pat 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fr-FR"/>
              <a:t>Pasos para prepararse para la capacitación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244</Words>
  <Application>Microsoft Macintosh PowerPoint</Application>
  <PresentationFormat>Widescreen</PresentationFormat>
  <Paragraphs>24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Helvetica Neue</vt:lpstr>
      <vt:lpstr>Office Theme</vt:lpstr>
      <vt:lpstr>PowerPoint Presentation</vt:lpstr>
      <vt:lpstr>Lluvia de ideas</vt:lpstr>
      <vt:lpstr>Actividad 1 - Prepararse para facilitar la capacitación sobre niñez no acompañada y separada</vt:lpstr>
      <vt:lpstr>Pasos para prepararse para la capacitación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Colleen Fitzgerald</dc:creator>
  <cp:lastModifiedBy>Kyra Loat</cp:lastModifiedBy>
  <cp:revision>5</cp:revision>
  <dcterms:created xsi:type="dcterms:W3CDTF">2017-12-20T18:51:03Z</dcterms:created>
  <dcterms:modified xsi:type="dcterms:W3CDTF">2026-05-25T17:02:27Z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121500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